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367" r:id="rId3"/>
    <p:sldId id="571" r:id="rId4"/>
    <p:sldId id="575" r:id="rId5"/>
    <p:sldId id="576" r:id="rId6"/>
    <p:sldId id="577" r:id="rId7"/>
    <p:sldId id="551" r:id="rId8"/>
    <p:sldId id="384" r:id="rId9"/>
  </p:sldIdLst>
  <p:sldSz cx="9144000" cy="6858000" type="screen4x3"/>
  <p:notesSz cx="6797675" cy="987425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F0000"/>
    <a:srgbClr val="0000FF"/>
    <a:srgbClr val="00CC00"/>
    <a:srgbClr val="FFFF00"/>
    <a:srgbClr val="EAEAEA"/>
    <a:srgbClr val="C0C0C0"/>
    <a:srgbClr val="0080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 autoAdjust="0"/>
    <p:restoredTop sz="75345" autoAdjust="0"/>
  </p:normalViewPr>
  <p:slideViewPr>
    <p:cSldViewPr>
      <p:cViewPr varScale="1">
        <p:scale>
          <a:sx n="77" d="100"/>
          <a:sy n="77" d="100"/>
        </p:scale>
        <p:origin x="256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7712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66" d="100"/>
        <a:sy n="66" d="100"/>
      </p:scale>
      <p:origin x="0" y="-288"/>
    </p:cViewPr>
  </p:sorterViewPr>
  <p:notesViewPr>
    <p:cSldViewPr>
      <p:cViewPr varScale="1">
        <p:scale>
          <a:sx n="61" d="100"/>
          <a:sy n="61" d="100"/>
        </p:scale>
        <p:origin x="3254" y="72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73E1C31-C464-4E0C-B169-5B975F91BA07}" type="datetimeFigureOut">
              <a:rPr lang="zh-TW" altLang="en-US"/>
              <a:pPr>
                <a:defRPr/>
              </a:pPr>
              <a:t>2018/11/21</a:t>
            </a:fld>
            <a:endParaRPr lang="en-US" alt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FEE8EE51-E3C7-4114-AAF7-F766363F291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46BB61A-00BC-47CD-A11D-3CDC676B4854}" type="datetimeFigureOut">
              <a:rPr lang="zh-TW" altLang="en-US"/>
              <a:pPr>
                <a:defRPr/>
              </a:pPr>
              <a:t>2018/11/21</a:t>
            </a:fld>
            <a:endParaRPr lang="en-US" alt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41363"/>
            <a:ext cx="493712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 bwMode="auto">
          <a:xfrm>
            <a:off x="679450" y="4689475"/>
            <a:ext cx="5438775" cy="444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915E931B-590C-4ECC-A8D3-ABE8AF66723D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31863" y="741363"/>
            <a:ext cx="4935537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0" name="Rectangle 3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zh-TW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備忘稿版面配置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獲取候選人名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IMDB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電影名人列表大約有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500K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個不同的人名，先從上面通過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popularity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排序獲取到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5k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個人名，其中男女各一半。這些人名通過不斷的篩選排除，最後得到了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2622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個人人名。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為每一個人名蒐集圖片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(google </a:t>
            </a:r>
            <a:r>
              <a:rPr lang="en-US" altLang="zh-TW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bing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刪除近似樣本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</a:t>
            </a:r>
            <a:r>
              <a:rPr lang="en-US" altLang="zh-CN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culster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的方式，只保留最中心的那個圖片，該類的其他圖都刪掉</a:t>
            </a:r>
            <a:endParaRPr lang="en-US" altLang="zh-TW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最終的人工過濾：有用</a:t>
            </a:r>
            <a:r>
              <a:rPr lang="en-US" altLang="zh-TW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alexnet</a:t>
            </a: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輔助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N=2622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的分類問題，即每一個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identity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都是一類</a:t>
            </a:r>
            <a:endParaRPr kumimoji="1" lang="zh-TW" altLang="en-US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90735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最早被用在人臉識別任務上，</a:t>
            </a:r>
            <a:endParaRPr kumimoji="1" lang="en-US" altLang="zh-TW" dirty="0"/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supervised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，通常有固定的類別，這時就可以使用基於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softmax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cross entropy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損失函數進行訓練。但有時，類別是一個變量，此時使用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triplet loss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就能解決問題。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在人臉識別，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triplet loss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的優勢在於細節區分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，即當兩個輸入相似時，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triplet loss</a:t>
            </a:r>
            <a:r>
              <a:rPr lang="zh-TW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能夠更好地對細節進行建模，相當於加入了兩個輸入差異性差異的度量，學習到輸入的更好表示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，當然，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triplet loss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的缺點在於其收斂速度慢，有時不收斂。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Triplet loss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motivation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是要讓屬於同一個人的人臉盡可能地“近”（在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embedding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空間裡），而與其他人臉盡可能地“遠”。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an 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nchor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基準正例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一個</a:t>
            </a: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同一類的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positive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作為錨（正例）</a:t>
            </a:r>
          </a:p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一個</a:t>
            </a:r>
            <a:r>
              <a:rPr lang="en-US" altLang="zh-TW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Ñ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不同的類的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negative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（負例）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48521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29224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6128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2574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5" name="矩形 11"/>
          <p:cNvSpPr/>
          <p:nvPr/>
        </p:nvSpPr>
        <p:spPr bwMode="auto">
          <a:xfrm>
            <a:off x="276225" y="0"/>
            <a:ext cx="104775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6" name="矩形 13"/>
          <p:cNvSpPr/>
          <p:nvPr/>
        </p:nvSpPr>
        <p:spPr bwMode="auto">
          <a:xfrm>
            <a:off x="990600" y="0"/>
            <a:ext cx="182563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7" name="矩形 18"/>
          <p:cNvSpPr/>
          <p:nvPr/>
        </p:nvSpPr>
        <p:spPr bwMode="auto">
          <a:xfrm>
            <a:off x="1141413" y="0"/>
            <a:ext cx="230187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" name="直線接點 10"/>
          <p:cNvSpPr>
            <a:spLocks noChangeShapeType="1"/>
          </p:cNvSpPr>
          <p:nvPr/>
        </p:nvSpPr>
        <p:spPr bwMode="auto">
          <a:xfrm>
            <a:off x="106363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1" name="直線接點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2" name="直線接點 19"/>
          <p:cNvSpPr>
            <a:spLocks noChangeShapeType="1"/>
          </p:cNvSpPr>
          <p:nvPr/>
        </p:nvSpPr>
        <p:spPr bwMode="auto">
          <a:xfrm>
            <a:off x="854075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3" name="直線接點 15"/>
          <p:cNvSpPr>
            <a:spLocks noChangeShapeType="1"/>
          </p:cNvSpPr>
          <p:nvPr/>
        </p:nvSpPr>
        <p:spPr bwMode="auto">
          <a:xfrm>
            <a:off x="172720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4" name="直線接點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5" name="直線接點 21"/>
          <p:cNvSpPr>
            <a:spLocks noChangeShapeType="1"/>
          </p:cNvSpPr>
          <p:nvPr/>
        </p:nvSpPr>
        <p:spPr bwMode="auto">
          <a:xfrm>
            <a:off x="911383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6" name="矩形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7" name="橢圓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8" name="橢圓 22"/>
          <p:cNvSpPr/>
          <p:nvPr/>
        </p:nvSpPr>
        <p:spPr bwMode="auto">
          <a:xfrm>
            <a:off x="1309688" y="4867275"/>
            <a:ext cx="641350" cy="64135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9" name="橢圓 23"/>
          <p:cNvSpPr/>
          <p:nvPr/>
        </p:nvSpPr>
        <p:spPr bwMode="auto">
          <a:xfrm>
            <a:off x="1090613" y="5500688"/>
            <a:ext cx="138112" cy="136525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0" name="橢圓 25"/>
          <p:cNvSpPr/>
          <p:nvPr/>
        </p:nvSpPr>
        <p:spPr bwMode="auto">
          <a:xfrm>
            <a:off x="1663700" y="5788025"/>
            <a:ext cx="274638" cy="274638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1" name="橢圓 24"/>
          <p:cNvSpPr/>
          <p:nvPr/>
        </p:nvSpPr>
        <p:spPr>
          <a:xfrm>
            <a:off x="1905000" y="4495800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pic>
        <p:nvPicPr>
          <p:cNvPr id="22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91413" y="2778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sz="3500" b="0" i="0"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23" name="日期版面配置區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463" y="1174750"/>
            <a:ext cx="2286000" cy="3810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fld id="{5C41FDD1-A859-4C04-8695-B6AB8F015C5E}" type="datetimeFigureOut">
              <a:rPr lang="zh-TW" altLang="en-US" smtClean="0"/>
              <a:pPr>
                <a:defRPr/>
              </a:pPr>
              <a:t>2018/11/21</a:t>
            </a:fld>
            <a:endParaRPr lang="zh-TW" altLang="en-US"/>
          </a:p>
        </p:txBody>
      </p:sp>
      <p:sp>
        <p:nvSpPr>
          <p:cNvPr id="24" name="頁尾版面配置區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076" y="4181475"/>
            <a:ext cx="3657600" cy="38417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5" name="投影片編號版面配置區 28"/>
          <p:cNvSpPr>
            <a:spLocks noGrp="1"/>
          </p:cNvSpPr>
          <p:nvPr>
            <p:ph type="sldNum" sz="quarter" idx="12"/>
          </p:nvPr>
        </p:nvSpPr>
        <p:spPr bwMode="auto">
          <a:xfrm>
            <a:off x="1325563" y="4929188"/>
            <a:ext cx="609600" cy="5175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0" sz="18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1DE850CD-D9E7-475E-9293-0D1615A65C8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4198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003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80288" y="1889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689264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468313" y="981075"/>
            <a:ext cx="3990975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11688" y="981075"/>
            <a:ext cx="3992562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53151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>
              <a:latin typeface="+mn-lt"/>
              <a:ea typeface="+mn-ea"/>
            </a:endParaRPr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1028" name="文字版面配置區 12"/>
          <p:cNvSpPr>
            <a:spLocks noGrp="1"/>
          </p:cNvSpPr>
          <p:nvPr>
            <p:ph type="body" idx="1"/>
          </p:nvPr>
        </p:nvSpPr>
        <p:spPr bwMode="auto">
          <a:xfrm>
            <a:off x="468313" y="981075"/>
            <a:ext cx="8135937" cy="568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7" name="直線接點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030" name="直線接點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32" name="直線接點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cxnSp>
        <p:nvCxnSpPr>
          <p:cNvPr id="15" name="直線接點 14"/>
          <p:cNvCxnSpPr/>
          <p:nvPr userDrawn="1"/>
        </p:nvCxnSpPr>
        <p:spPr>
          <a:xfrm>
            <a:off x="214313" y="868363"/>
            <a:ext cx="8429625" cy="1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 userDrawn="1"/>
        </p:nvCxnSpPr>
        <p:spPr>
          <a:xfrm>
            <a:off x="188882" y="920737"/>
            <a:ext cx="8429684" cy="1588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橢圓 11"/>
          <p:cNvSpPr/>
          <p:nvPr userDrawn="1"/>
        </p:nvSpPr>
        <p:spPr>
          <a:xfrm>
            <a:off x="8636000" y="6230938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4" name="矩形 13"/>
          <p:cNvSpPr/>
          <p:nvPr userDrawn="1"/>
        </p:nvSpPr>
        <p:spPr>
          <a:xfrm>
            <a:off x="8405813" y="6230938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defRPr/>
            </a:pPr>
            <a:fld id="{598261DC-4F96-4556-9C28-A466A1AFAEC4}" type="slidenum">
              <a:rPr kumimoji="0" lang="zh-TW" altLang="en-US" sz="1800" smtClean="0">
                <a:solidFill>
                  <a:srgbClr val="862110"/>
                </a:solidFill>
                <a:latin typeface="Calibri" panose="020F0502020204030204" pitchFamily="34" charset="0"/>
              </a:rPr>
              <a:pPr eaLnBrk="1" hangingPunct="1">
                <a:defRPr/>
              </a:pPr>
              <a:t>‹#›</a:t>
            </a:fld>
            <a:r>
              <a:rPr kumimoji="0" lang="en-US" altLang="zh-TW" sz="1800" dirty="0">
                <a:solidFill>
                  <a:srgbClr val="862110"/>
                </a:solidFill>
                <a:latin typeface="Calibri" panose="020F0502020204030204" pitchFamily="34" charset="0"/>
              </a:rPr>
              <a:t>/18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112" r:id="rId2"/>
    <p:sldLayoutId id="2147484115" r:id="rId3"/>
    <p:sldLayoutId id="2147484113" r:id="rId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 cap="small">
          <a:solidFill>
            <a:schemeClr val="tx1"/>
          </a:solidFill>
          <a:latin typeface="Calibri" pitchFamily="34" charset="0"/>
          <a:ea typeface="標楷體" pitchFamily="65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9pPr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 2" panose="05020102010507070707" pitchFamily="18" charset="2"/>
        <a:buChar char="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563" algn="l" rtl="0" eaLnBrk="0" fontAlgn="base" hangingPunct="0">
        <a:spcBef>
          <a:spcPct val="20000"/>
        </a:spcBef>
        <a:spcAft>
          <a:spcPct val="0"/>
        </a:spcAft>
        <a:buClr>
          <a:srgbClr val="E0752F"/>
        </a:buClr>
        <a:buSzPct val="60000"/>
        <a:buFont typeface="Wingdings" panose="05000000000000000000" pitchFamily="2" charset="2"/>
        <a:buChar char="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7450" indent="-182563" algn="l" rtl="0" eaLnBrk="0" fontAlgn="base" hangingPunct="0">
        <a:spcBef>
          <a:spcPct val="20000"/>
        </a:spcBef>
        <a:spcAft>
          <a:spcPct val="0"/>
        </a:spcAft>
        <a:buClr>
          <a:srgbClr val="FEC3AE"/>
        </a:buClr>
        <a:buSzPct val="60000"/>
        <a:buFont typeface="Wingdings" panose="05000000000000000000" pitchFamily="2" charset="2"/>
        <a:buChar char="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62088" indent="-182563" algn="l" rtl="0" eaLnBrk="0" fontAlgn="base" hangingPunct="0">
        <a:spcBef>
          <a:spcPct val="20000"/>
        </a:spcBef>
        <a:spcAft>
          <a:spcPct val="0"/>
        </a:spcAft>
        <a:buClr>
          <a:srgbClr val="BDCAE9"/>
        </a:buClr>
        <a:buSzPct val="68000"/>
        <a:buFont typeface="Wingdings 2" panose="05020102010507070707" pitchFamily="18" charset="2"/>
        <a:buChar char="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bots.ox.ac.uk/~vgg/publications/2015/Parkhi15/parkhi15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3.0383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bots.ox.ac.uk/~vgg/publications/2015/Parkhi15/parkhi15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rxiv.org/abs/1503.0383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403350" y="1916113"/>
            <a:ext cx="6911975" cy="2089150"/>
          </a:xfrm>
        </p:spPr>
        <p:txBody>
          <a:bodyPr anchor="ctr">
            <a:normAutofit/>
          </a:bodyPr>
          <a:lstStyle/>
          <a:p>
            <a:pPr algn="ctr" eaLnBrk="1" hangingPunct="1">
              <a:defRPr/>
            </a:pPr>
            <a:r>
              <a:rPr lang="en-US" altLang="zh-TW" sz="4000" cap="none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Weekly Report</a:t>
            </a: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150" y="4005263"/>
            <a:ext cx="65532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Presenter: Sheng-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Hsing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Hsiao</a:t>
            </a:r>
          </a:p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Advisor: 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Jyh-Shing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Roger Jang</a:t>
            </a:r>
            <a:endParaRPr kumimoji="0" lang="en-US" altLang="zh-TW" sz="2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  <a:p>
            <a:pPr algn="ctr" eaLnBrk="1" hangingPunct="1">
              <a:defRPr/>
            </a:pPr>
            <a:r>
              <a:rPr kumimoji="0" lang="en-US" altLang="zh-TW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Dept. of CSIE, National Taiwan University, Taiwan</a:t>
            </a:r>
            <a:endParaRPr kumimoji="0" lang="en-US" altLang="zh-TW" sz="2000" baseline="30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cap="none" dirty="0"/>
              <a:t>Outline</a:t>
            </a:r>
            <a:endParaRPr lang="zh-TW" altLang="en-US" dirty="0"/>
          </a:p>
        </p:txBody>
      </p:sp>
      <p:sp>
        <p:nvSpPr>
          <p:cNvPr id="819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hlinkClick r:id="rId3"/>
              </a:rPr>
              <a:t>VGG-Face</a:t>
            </a:r>
            <a:endParaRPr lang="en-US" altLang="zh-TW" dirty="0"/>
          </a:p>
          <a:p>
            <a:pPr>
              <a:defRPr/>
            </a:pPr>
            <a:r>
              <a:rPr lang="en-US" altLang="zh-TW" dirty="0"/>
              <a:t>Demo</a:t>
            </a:r>
          </a:p>
          <a:p>
            <a:pPr>
              <a:defRPr/>
            </a:pPr>
            <a:endParaRPr lang="en-US" altLang="zh-TW" dirty="0"/>
          </a:p>
          <a:p>
            <a:pPr>
              <a:defRPr/>
            </a:pPr>
            <a:endParaRPr lang="en-US" altLang="zh-TW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C23E95-E868-F043-8216-DD6990A6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VGG-Face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7B3C0431-57B5-A846-A3A7-0D92362B6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Deep Face Recognition (2016)</a:t>
            </a:r>
          </a:p>
          <a:p>
            <a:pPr lvl="1"/>
            <a:r>
              <a:rPr lang="en-US" altLang="zh-TW" dirty="0"/>
              <a:t>Collected </a:t>
            </a:r>
            <a:r>
              <a:rPr lang="en" altLang="zh-TW" dirty="0"/>
              <a:t>a very large scale dataset(2.6M images, over 2.6K people)</a:t>
            </a:r>
          </a:p>
          <a:p>
            <a:pPr lvl="1"/>
            <a:r>
              <a:rPr lang="en" altLang="zh-TW" dirty="0"/>
              <a:t>VGG-Face CNN descriptors are computed using VGG-Very-Deep-16 CNN architecture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5033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52BD2E-D792-CD41-8D5D-CE5258A18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VGG-Face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1F7423-97AE-D140-96AE-645C1575C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Dataset</a:t>
            </a:r>
          </a:p>
          <a:p>
            <a:pPr lvl="1"/>
            <a:r>
              <a:rPr kumimoji="1" lang="en-US" altLang="zh-TW" dirty="0"/>
              <a:t>N=2622</a:t>
            </a:r>
          </a:p>
          <a:p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5A8B597-2C1E-D04A-8EA7-3615D72CF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34" y="2420888"/>
            <a:ext cx="8316416" cy="216409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DCB7A96-35DB-5B4E-B7D1-C66E9ACA81A4}"/>
              </a:ext>
            </a:extLst>
          </p:cNvPr>
          <p:cNvSpPr/>
          <p:nvPr/>
        </p:nvSpPr>
        <p:spPr>
          <a:xfrm>
            <a:off x="1979712" y="4869160"/>
            <a:ext cx="56523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dirty="0"/>
              <a:t>Example images from dataset for six identities.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30542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4DC835-1C25-7D4D-A5A7-ECA332518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Triplet loss</a:t>
            </a:r>
          </a:p>
          <a:p>
            <a:pPr lvl="1"/>
            <a:r>
              <a:rPr kumimoji="1" lang="en-US" altLang="zh-TW" dirty="0">
                <a:hlinkClick r:id="rId3"/>
              </a:rPr>
              <a:t>《</a:t>
            </a:r>
            <a:r>
              <a:rPr kumimoji="1" lang="en-US" altLang="zh-TW" dirty="0" err="1">
                <a:hlinkClick r:id="rId3"/>
              </a:rPr>
              <a:t>FaceNet</a:t>
            </a:r>
            <a:r>
              <a:rPr kumimoji="1" lang="en-US" altLang="zh-TW" dirty="0">
                <a:hlinkClick r:id="rId3"/>
              </a:rPr>
              <a:t>: A Unified Embedding for Face Recognition》 </a:t>
            </a:r>
            <a:r>
              <a:rPr kumimoji="1" lang="en-US" altLang="zh-TW" dirty="0"/>
              <a:t>by Google</a:t>
            </a:r>
            <a:endParaRPr kumimoji="1" lang="zh-TW" altLang="en-US" dirty="0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9C70F7A2-4E36-7B4A-B1F6-188405E5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/>
          <a:p>
            <a:r>
              <a:rPr lang="en-US" altLang="zh-TW" dirty="0"/>
              <a:t>VGG-Face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F242B7C-6D4C-184A-B266-207024795C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5696" y="2200398"/>
            <a:ext cx="4902036" cy="367652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4EDDF5E-2B17-604E-8FAE-BA55518AF0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5736" y="6093296"/>
            <a:ext cx="3573315" cy="25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128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4DC835-1C25-7D4D-A5A7-ECA332518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Triplet loss</a:t>
            </a:r>
          </a:p>
          <a:p>
            <a:pPr lvl="1"/>
            <a:r>
              <a:rPr lang="en-US" altLang="zh-TW" b="1" dirty="0"/>
              <a:t>Easy</a:t>
            </a:r>
            <a:r>
              <a:rPr lang="en-US" altLang="zh-TW" dirty="0"/>
              <a:t>: </a:t>
            </a:r>
          </a:p>
          <a:p>
            <a:pPr lvl="2"/>
            <a:r>
              <a:rPr lang="en-US" altLang="zh-TW" dirty="0"/>
              <a:t> d(</a:t>
            </a:r>
            <a:r>
              <a:rPr lang="en-US" altLang="zh-TW" dirty="0" err="1"/>
              <a:t>a,n</a:t>
            </a:r>
            <a:r>
              <a:rPr lang="en-US" altLang="zh-TW" dirty="0"/>
              <a:t>)&gt;d(</a:t>
            </a:r>
            <a:r>
              <a:rPr lang="en-US" altLang="zh-TW" dirty="0" err="1"/>
              <a:t>a,p</a:t>
            </a:r>
            <a:r>
              <a:rPr lang="en-US" altLang="zh-TW" dirty="0"/>
              <a:t>)+margin  =&gt;L=0</a:t>
            </a:r>
          </a:p>
          <a:p>
            <a:pPr lvl="1"/>
            <a:r>
              <a:rPr lang="en-US" altLang="zh-TW" b="1" dirty="0"/>
              <a:t>Hard</a:t>
            </a:r>
            <a:r>
              <a:rPr lang="en-US" altLang="zh-TW" dirty="0"/>
              <a:t>: </a:t>
            </a:r>
          </a:p>
          <a:p>
            <a:pPr lvl="2"/>
            <a:r>
              <a:rPr lang="en-US" altLang="zh-TW" dirty="0"/>
              <a:t>d(</a:t>
            </a:r>
            <a:r>
              <a:rPr lang="en-US" altLang="zh-TW" dirty="0" err="1"/>
              <a:t>a,n</a:t>
            </a:r>
            <a:r>
              <a:rPr lang="en-US" altLang="zh-TW" dirty="0"/>
              <a:t>)&lt;d(</a:t>
            </a:r>
            <a:r>
              <a:rPr lang="en-US" altLang="zh-TW" dirty="0" err="1"/>
              <a:t>a,p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b="1" dirty="0"/>
              <a:t>Semi-hard</a:t>
            </a:r>
            <a:r>
              <a:rPr lang="en-US" altLang="zh-TW" dirty="0"/>
              <a:t>:</a:t>
            </a:r>
          </a:p>
          <a:p>
            <a:pPr lvl="2"/>
            <a:r>
              <a:rPr lang="en-US" altLang="zh-TW" dirty="0"/>
              <a:t> </a:t>
            </a:r>
            <a:r>
              <a:rPr lang="pt" altLang="zh-TW" dirty="0" err="1"/>
              <a:t>d</a:t>
            </a:r>
            <a:r>
              <a:rPr lang="pt" altLang="zh-TW" dirty="0"/>
              <a:t>(</a:t>
            </a:r>
            <a:r>
              <a:rPr lang="pt" altLang="zh-TW" dirty="0" err="1"/>
              <a:t>a,p</a:t>
            </a:r>
            <a:r>
              <a:rPr lang="pt" altLang="zh-TW" dirty="0"/>
              <a:t>)&lt;</a:t>
            </a:r>
            <a:r>
              <a:rPr lang="pt" altLang="zh-TW" dirty="0" err="1"/>
              <a:t>d</a:t>
            </a:r>
            <a:r>
              <a:rPr lang="pt" altLang="zh-TW" dirty="0"/>
              <a:t>(</a:t>
            </a:r>
            <a:r>
              <a:rPr lang="pt" altLang="zh-TW" dirty="0" err="1"/>
              <a:t>a,n</a:t>
            </a:r>
            <a:r>
              <a:rPr lang="pt" altLang="zh-TW" dirty="0"/>
              <a:t>)&lt;</a:t>
            </a:r>
            <a:r>
              <a:rPr lang="pt" altLang="zh-TW" dirty="0" err="1"/>
              <a:t>d</a:t>
            </a:r>
            <a:r>
              <a:rPr lang="pt" altLang="zh-TW" dirty="0"/>
              <a:t> (</a:t>
            </a:r>
            <a:r>
              <a:rPr lang="pt" altLang="zh-TW" dirty="0" err="1"/>
              <a:t>a,p</a:t>
            </a:r>
            <a:r>
              <a:rPr lang="pt" altLang="zh-TW" dirty="0"/>
              <a:t>)+</a:t>
            </a:r>
            <a:r>
              <a:rPr lang="pt" altLang="zh-TW" dirty="0" err="1"/>
              <a:t>margin</a:t>
            </a:r>
            <a:endParaRPr kumimoji="1" lang="en-US" altLang="zh-TW" dirty="0"/>
          </a:p>
          <a:p>
            <a:endParaRPr kumimoji="1" lang="en-US" altLang="zh-TW" dirty="0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9C70F7A2-4E36-7B4A-B1F6-188405E5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/>
          <a:p>
            <a:r>
              <a:rPr lang="en-US" altLang="zh-TW" dirty="0"/>
              <a:t>VGG-Face</a:t>
            </a:r>
            <a:endParaRPr kumimoji="1"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4EDDF5E-2B17-604E-8FAE-BA55518AF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1124744"/>
            <a:ext cx="5117711" cy="360040"/>
          </a:xfrm>
          <a:prstGeom prst="rect">
            <a:avLst/>
          </a:prstGeom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A161F580-E12D-6B4B-ACBF-218A228D41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3409187"/>
            <a:ext cx="3622113" cy="325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381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F0756845-303E-1F47-849C-0BF705849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/>
          <a:p>
            <a:pPr>
              <a:defRPr/>
            </a:pPr>
            <a:r>
              <a:rPr lang="en-US" altLang="zh-TW" cap="none" dirty="0"/>
              <a:t>Related Work</a:t>
            </a:r>
            <a:endParaRPr lang="zh-TW" altLang="en-US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F8B8A44-B469-614A-8FB9-F5C754A05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5"/>
            <a:ext cx="8207375" cy="5688013"/>
          </a:xfrm>
        </p:spPr>
        <p:txBody>
          <a:bodyPr/>
          <a:lstStyle/>
          <a:p>
            <a:pPr>
              <a:defRPr/>
            </a:pPr>
            <a:r>
              <a:rPr lang="en-US" altLang="zh-TW" dirty="0"/>
              <a:t>Reference</a:t>
            </a:r>
          </a:p>
          <a:p>
            <a:pPr lvl="1"/>
            <a:r>
              <a:rPr lang="en-US" altLang="zh-TW" dirty="0">
                <a:hlinkClick r:id="rId3"/>
              </a:rPr>
              <a:t>Parkhi, Omkar M., Andrea </a:t>
            </a:r>
            <a:r>
              <a:rPr lang="en-US" altLang="zh-TW" dirty="0" err="1">
                <a:hlinkClick r:id="rId3"/>
              </a:rPr>
              <a:t>Vedaldi</a:t>
            </a:r>
            <a:r>
              <a:rPr lang="en-US" altLang="zh-TW" dirty="0">
                <a:hlinkClick r:id="rId3"/>
              </a:rPr>
              <a:t>, and Andrew Zisserman. "Deep face recognition." </a:t>
            </a:r>
            <a:r>
              <a:rPr lang="en-US" altLang="zh-TW" i="1" dirty="0">
                <a:hlinkClick r:id="rId3"/>
              </a:rPr>
              <a:t>BMVC</a:t>
            </a:r>
            <a:r>
              <a:rPr lang="en-US" altLang="zh-TW" dirty="0">
                <a:hlinkClick r:id="rId3"/>
              </a:rPr>
              <a:t>. Vol. 1. No. 3. 2015. </a:t>
            </a:r>
            <a:endParaRPr lang="en-US" altLang="zh-TW" dirty="0"/>
          </a:p>
          <a:p>
            <a:pPr lvl="1">
              <a:defRPr/>
            </a:pPr>
            <a:r>
              <a:rPr lang="en-US" altLang="zh-TW" dirty="0">
                <a:hlinkClick r:id="rId4"/>
              </a:rPr>
              <a:t>Schroff, Florian, Dmitry </a:t>
            </a:r>
            <a:r>
              <a:rPr lang="en-US" altLang="zh-TW" dirty="0" err="1">
                <a:hlinkClick r:id="rId4"/>
              </a:rPr>
              <a:t>Kalenichenko</a:t>
            </a:r>
            <a:r>
              <a:rPr lang="en-US" altLang="zh-TW" dirty="0">
                <a:hlinkClick r:id="rId4"/>
              </a:rPr>
              <a:t>, and James </a:t>
            </a:r>
            <a:r>
              <a:rPr lang="en-US" altLang="zh-TW" dirty="0" err="1">
                <a:hlinkClick r:id="rId4"/>
              </a:rPr>
              <a:t>Philbin</a:t>
            </a:r>
            <a:r>
              <a:rPr lang="en-US" altLang="zh-TW" dirty="0">
                <a:hlinkClick r:id="rId4"/>
              </a:rPr>
              <a:t>. "</a:t>
            </a:r>
            <a:r>
              <a:rPr lang="en-US" altLang="zh-TW" dirty="0" err="1">
                <a:hlinkClick r:id="rId4"/>
              </a:rPr>
              <a:t>Facenet</a:t>
            </a:r>
            <a:r>
              <a:rPr lang="en-US" altLang="zh-TW" dirty="0">
                <a:hlinkClick r:id="rId4"/>
              </a:rPr>
              <a:t>: A unified embedding for face recognition and clustering." </a:t>
            </a:r>
            <a:r>
              <a:rPr lang="en-US" altLang="zh-TW" i="1" dirty="0">
                <a:hlinkClick r:id="rId4"/>
              </a:rPr>
              <a:t>Proceedings of the IEEE conference on computer vision and pattern recognition</a:t>
            </a:r>
            <a:r>
              <a:rPr lang="en-US" altLang="zh-TW" dirty="0">
                <a:hlinkClick r:id="rId4"/>
              </a:rPr>
              <a:t>. 2015.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68995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 algn="ctr">
              <a:buFont typeface="Wingdings" panose="05000000000000000000" pitchFamily="2" charset="2"/>
              <a:buNone/>
              <a:defRPr/>
            </a:pPr>
            <a:r>
              <a:rPr lang="en-US" altLang="zh-TW" i="1" dirty="0"/>
              <a:t>Thank you for your attention</a:t>
            </a:r>
            <a:endParaRPr lang="zh-TW" altLang="en-US" i="1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壁窗">
  <a:themeElements>
    <a:clrScheme name="壁窗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自訂 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壁窗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53656</TotalTime>
  <Words>430</Words>
  <Application>Microsoft Macintosh PowerPoint</Application>
  <PresentationFormat>如螢幕大小 (4:3)</PresentationFormat>
  <Paragraphs>47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標楷體</vt:lpstr>
      <vt:lpstr>Arial</vt:lpstr>
      <vt:lpstr>Calibri</vt:lpstr>
      <vt:lpstr>Times New Roman</vt:lpstr>
      <vt:lpstr>Wingdings</vt:lpstr>
      <vt:lpstr>Wingdings 2</vt:lpstr>
      <vt:lpstr>壁窗</vt:lpstr>
      <vt:lpstr>Weekly Report</vt:lpstr>
      <vt:lpstr>Outline</vt:lpstr>
      <vt:lpstr>VGG-Face</vt:lpstr>
      <vt:lpstr>VGG-Face</vt:lpstr>
      <vt:lpstr>VGG-Face</vt:lpstr>
      <vt:lpstr>VGG-Face</vt:lpstr>
      <vt:lpstr>Related Work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NTHU CS Dept., Ph.D. Dissertation Presentation  Discovering Discriminative Features with Applications to Music Genre/Mood Classification</dc:title>
  <dc:creator>E C</dc:creator>
  <cp:lastModifiedBy>kevin hsiao</cp:lastModifiedBy>
  <cp:revision>4052</cp:revision>
  <dcterms:created xsi:type="dcterms:W3CDTF">2008-11-09T17:03:56Z</dcterms:created>
  <dcterms:modified xsi:type="dcterms:W3CDTF">2018-11-21T08:14:31Z</dcterms:modified>
</cp:coreProperties>
</file>